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14"/>
  </p:sldMasterIdLst>
  <p:notesMasterIdLst>
    <p:notesMasterId r:id="rId63"/>
  </p:notesMasterIdLst>
  <p:handoutMasterIdLst>
    <p:handoutMasterId r:id="rId64"/>
  </p:handoutMasterIdLst>
  <p:sldIdLst>
    <p:sldId id="256" r:id="rId15"/>
    <p:sldId id="259" r:id="rId16"/>
    <p:sldId id="260" r:id="rId17"/>
    <p:sldId id="261" r:id="rId18"/>
    <p:sldId id="262" r:id="rId19"/>
    <p:sldId id="263" r:id="rId20"/>
    <p:sldId id="269" r:id="rId21"/>
    <p:sldId id="283" r:id="rId22"/>
    <p:sldId id="264" r:id="rId23"/>
    <p:sldId id="278" r:id="rId24"/>
    <p:sldId id="287" r:id="rId25"/>
    <p:sldId id="286" r:id="rId26"/>
    <p:sldId id="288" r:id="rId27"/>
    <p:sldId id="291" r:id="rId28"/>
    <p:sldId id="298" r:id="rId29"/>
    <p:sldId id="289" r:id="rId30"/>
    <p:sldId id="302" r:id="rId31"/>
    <p:sldId id="290" r:id="rId32"/>
    <p:sldId id="276" r:id="rId33"/>
    <p:sldId id="297" r:id="rId34"/>
    <p:sldId id="279" r:id="rId35"/>
    <p:sldId id="277" r:id="rId36"/>
    <p:sldId id="282" r:id="rId37"/>
    <p:sldId id="266" r:id="rId38"/>
    <p:sldId id="307" r:id="rId39"/>
    <p:sldId id="308" r:id="rId40"/>
    <p:sldId id="267" r:id="rId41"/>
    <p:sldId id="268" r:id="rId42"/>
    <p:sldId id="270" r:id="rId43"/>
    <p:sldId id="292" r:id="rId44"/>
    <p:sldId id="294" r:id="rId45"/>
    <p:sldId id="295" r:id="rId46"/>
    <p:sldId id="296" r:id="rId47"/>
    <p:sldId id="280" r:id="rId48"/>
    <p:sldId id="274" r:id="rId49"/>
    <p:sldId id="300" r:id="rId50"/>
    <p:sldId id="285" r:id="rId51"/>
    <p:sldId id="299" r:id="rId52"/>
    <p:sldId id="301" r:id="rId53"/>
    <p:sldId id="273" r:id="rId54"/>
    <p:sldId id="304" r:id="rId55"/>
    <p:sldId id="305" r:id="rId56"/>
    <p:sldId id="309" r:id="rId57"/>
    <p:sldId id="306" r:id="rId58"/>
    <p:sldId id="310" r:id="rId59"/>
    <p:sldId id="271" r:id="rId60"/>
    <p:sldId id="272" r:id="rId61"/>
    <p:sldId id="275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278"/>
            <p14:sldId id="287"/>
            <p14:sldId id="286"/>
            <p14:sldId id="288"/>
            <p14:sldId id="291"/>
            <p14:sldId id="298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307"/>
            <p14:sldId id="308"/>
            <p14:sldId id="267"/>
            <p14:sldId id="268"/>
            <p14:sldId id="270"/>
            <p14:sldId id="292"/>
            <p14:sldId id="294"/>
            <p14:sldId id="295"/>
            <p14:sldId id="296"/>
            <p14:sldId id="280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9"/>
            <p14:sldId id="306"/>
            <p14:sldId id="310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4" autoAdjust="0"/>
    <p:restoredTop sz="91705" autoAdjust="0"/>
  </p:normalViewPr>
  <p:slideViewPr>
    <p:cSldViewPr snapToGrid="0">
      <p:cViewPr varScale="1">
        <p:scale>
          <a:sx n="102" d="100"/>
          <a:sy n="102" d="100"/>
        </p:scale>
        <p:origin x="-582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47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customXml" Target="../customXml/item8.xml"/><Relationship Id="rId51" Type="http://schemas.openxmlformats.org/officeDocument/2006/relationships/slide" Target="slides/slide37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theme" Target="theme/theme1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customXml" Target="../customXml/item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상점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성운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항성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적대 함선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12</c:v>
                </c:pt>
                <c:pt idx="3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740416"/>
        <c:axId val="676762112"/>
      </c:barChart>
      <c:catAx>
        <c:axId val="87740416"/>
        <c:scaling>
          <c:orientation val="minMax"/>
        </c:scaling>
        <c:delete val="0"/>
        <c:axPos val="b"/>
        <c:majorTickMark val="out"/>
        <c:minorTickMark val="none"/>
        <c:tickLblPos val="nextTo"/>
        <c:crossAx val="676762112"/>
        <c:crosses val="autoZero"/>
        <c:auto val="1"/>
        <c:lblAlgn val="ctr"/>
        <c:lblOffset val="100"/>
        <c:noMultiLvlLbl val="0"/>
      </c:catAx>
      <c:valAx>
        <c:axId val="676762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77404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 (</a:t>
          </a:r>
          <a:r>
            <a:rPr lang="ko-KR" altLang="en-US" sz="1400" dirty="0"/>
            <a:t>효율이 선형 증가</a:t>
          </a:r>
          <a:r>
            <a:rPr lang="en-US" altLang="ko-KR" sz="1400" dirty="0"/>
            <a:t>)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미사일은 부가적 효과가 크다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(</a:t>
          </a:r>
          <a:r>
            <a:rPr lang="ko-KR" altLang="en-US" sz="1400" dirty="0"/>
            <a:t>효과가 지수적 증가</a:t>
          </a:r>
          <a:r>
            <a:rPr lang="en-US" altLang="ko-KR" sz="1400" dirty="0"/>
            <a:t>)</a:t>
          </a:r>
        </a:p>
        <a:p>
          <a:pPr latinLnBrk="1"/>
          <a:r>
            <a:rPr lang="ko-KR" altLang="en-US" sz="1400" dirty="0"/>
            <a:t> 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폭탄은 적의 승무원들에게 더 많은 피해를 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4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r>
            <a:rPr lang="en-US" altLang="ko-KR" sz="2800" dirty="0"/>
            <a:t/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r>
            <a:rPr lang="en-US" altLang="ko-KR" sz="1800" dirty="0"/>
            <a:t/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하나의 행성 계는 </a:t>
          </a:r>
          <a:r>
            <a:rPr lang="en-US" altLang="ko-KR" sz="1400" dirty="0"/>
            <a:t>15 ~ 20 </a:t>
          </a:r>
          <a:r>
            <a:rPr lang="ko-KR" altLang="en-US" sz="1400" dirty="0"/>
            <a:t>개의 구역을 가진다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 (</a:t>
          </a:r>
          <a:r>
            <a:rPr lang="ko-KR" altLang="en-US" sz="1400" kern="1200" dirty="0"/>
            <a:t>효율이 선형 증가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미사일은 부가적 효과가 크다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(</a:t>
          </a:r>
          <a:r>
            <a:rPr lang="ko-KR" altLang="en-US" sz="1400" kern="1200" dirty="0"/>
            <a:t>효과가 지수적 증가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폭탄은 적의 승무원들에게 더 많은 피해를 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- </a:t>
          </a:r>
          <a:r>
            <a:rPr lang="ko-KR" altLang="en-US" sz="17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4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지역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2476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2476" y="5479"/>
        <a:ext cx="2414587" cy="864000"/>
      </dsp:txXfrm>
    </dsp:sp>
    <dsp:sp modelId="{418976B2-EA5B-4EAA-A2C3-DDE99796E37A}">
      <dsp:nvSpPr>
        <dsp:cNvPr id="0" name=""/>
        <dsp:cNvSpPr/>
      </dsp:nvSpPr>
      <dsp:spPr>
        <a:xfrm>
          <a:off x="2476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2476" y="869479"/>
        <a:ext cx="2414587" cy="2343235"/>
      </dsp:txXfrm>
    </dsp:sp>
    <dsp:sp modelId="{656C3BC4-320D-4D2E-B892-8E3F99447003}">
      <dsp:nvSpPr>
        <dsp:cNvPr id="0" name=""/>
        <dsp:cNvSpPr/>
      </dsp:nvSpPr>
      <dsp:spPr>
        <a:xfrm>
          <a:off x="275510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5105" y="5479"/>
        <a:ext cx="2414587" cy="864000"/>
      </dsp:txXfrm>
    </dsp:sp>
    <dsp:sp modelId="{338BD713-B272-4931-ACE2-E02BD3037204}">
      <dsp:nvSpPr>
        <dsp:cNvPr id="0" name=""/>
        <dsp:cNvSpPr/>
      </dsp:nvSpPr>
      <dsp:spPr>
        <a:xfrm>
          <a:off x="275510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5105" y="869479"/>
        <a:ext cx="2414587" cy="2343235"/>
      </dsp:txXfrm>
    </dsp:sp>
    <dsp:sp modelId="{8C2FA9EA-B319-4056-BF0D-168C20BC54A4}">
      <dsp:nvSpPr>
        <dsp:cNvPr id="0" name=""/>
        <dsp:cNvSpPr/>
      </dsp:nvSpPr>
      <dsp:spPr>
        <a:xfrm>
          <a:off x="550773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7735" y="5479"/>
        <a:ext cx="2414587" cy="864000"/>
      </dsp:txXfrm>
    </dsp:sp>
    <dsp:sp modelId="{3B0A7F5E-F186-4FDD-8626-03EB7E0C45E5}">
      <dsp:nvSpPr>
        <dsp:cNvPr id="0" name=""/>
        <dsp:cNvSpPr/>
      </dsp:nvSpPr>
      <dsp:spPr>
        <a:xfrm>
          <a:off x="550773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7735" y="869479"/>
        <a:ext cx="2414587" cy="2343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외계</a:t>
          </a:r>
          <a:r>
            <a:rPr lang="en-US" altLang="ko-KR" sz="1800" kern="1200" dirty="0"/>
            <a:t/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200" kern="1200" dirty="0"/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우주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하나의 행성 계는 </a:t>
          </a:r>
          <a:r>
            <a:rPr lang="en-US" altLang="ko-KR" sz="1400" kern="1200" dirty="0"/>
            <a:t>15 ~ 20 </a:t>
          </a:r>
          <a:r>
            <a:rPr lang="ko-KR" altLang="en-US" sz="1400" kern="1200" dirty="0"/>
            <a:t>개의 구역을 가진다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진윤성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EBA00-FA9E-48E9-A4CB-C438AFAB484C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 smtClean="0"/>
              <a:t>Super Light Drive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E3867-B7EE-4EE8-8BE3-8AF0DD0F2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0800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smtClean="0"/>
              <a:t>진윤성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A75E-F161-4D6D-8CDE-B9361D10A978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 smtClean="0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 smtClean="0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911CF1FC-DFE7-400F-9194-60D6E07F6BA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 smtClean="0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534F26D5-5D4B-4D89-81D5-B142E0219864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85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 smtClean="0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66F4C79-453F-40EC-A8C9-6BFB56D2E60B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98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A84DBE-0E2C-4EAD-85D2-6E5820C3F6B1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957D-ACB4-4E20-8866-D1EEBF6D29E0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662F-9C5E-4141-AC6E-6DFD72DFE011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8694-44BC-4A85-BE8F-D160D7751371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2B74-3B7E-48FE-BC77-52D26342153E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0394-DD16-438E-BE21-8D6011D06E26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32D7-CA5C-48A7-A141-45E0920E677D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5396B-05F5-4062-B2FE-41573C66D412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E7AA0-D60D-4994-A7CD-2FF65294669B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DB5B-67B3-4E28-922E-D8B71C3D9A23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CF74-377E-4136-9062-8A558AAD4A8A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0AC8-0E24-4400-A563-D523A3E3680B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6E9A-1B0F-4F5F-A945-E94F0C3BE561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9FC2-58CF-4EBF-92CF-F309E377AB3C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A1C7-B055-46DE-9D5E-3A2C9D59C3F9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9F91-5E7C-4FA6-91E2-FB8349E68CF5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6B9FC-C5B6-4570-AB84-29A98F2FB070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8EC388-B8AD-41D3-9AE3-BEAE21196454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1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5" Type="http://schemas.microsoft.com/office/2007/relationships/hdphoto" Target="../media/hdphoto25.wdp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7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/>
            </a:r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4614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171105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8221224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39D9-C10E-48B4-8BFA-340D3BC13D62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144A-994E-448D-AD85-BFA0A365FBCA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55DA-BF70-4377-A3EF-860ADEA88C7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1995B-9DB2-42C8-81E6-9CA854F7FB0A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9843-535B-4AC4-8F71-9337FA3827BD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66064230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3ED2-7FE3-4E6D-9C5F-607850BFFACB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9A42-A71F-4F26-963C-22F3D54E67A8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0299427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825F-D980-4DCB-86BF-02EA1116F412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667F3-18A0-4865-A814-977E0516002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F78F-B2EF-4F52-B5F2-1D92BD057B8F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xmlns="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DB98F-21FA-4C3F-BC42-ED9878F292BE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 버튼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1614-2823-4618-B584-39BF01E03BC4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xmlns="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1618-E130-43B4-AE96-CCC2C9D39EED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0681-AD4E-4627-BF67-75F603E1EAA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xmlns="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CB13-F4E7-40ED-AC7B-1A1AE3E2659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함선 시설 선택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457E-F82E-4DA3-A596-3E7614BD819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승무원 조작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A63B-0BC8-4941-9D64-48ED20E59AEB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3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상점과 교역 인터페이스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A791-25F9-4DDE-8AFB-A7A87AB2FC8F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14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1271-5BA9-42AF-BB40-BD5E7AEDCAFF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9890-5F1C-4D1C-808E-A217F2D31318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xmlns="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50C4-E9F2-4443-BEF5-D2A7C367227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B772-BDEE-4776-9EB2-49864B94FBC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5A2E-E524-410E-BCF5-B8D228C3CDD5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2AD1C-E33B-445D-BC26-7B181025E2A9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06D5-6CDF-4D7A-95CD-4F00568073E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E941-7048-470E-8ABD-F0A0DC800662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시스템 기획과 레벨 디자인의 방식은 같으나 대게 시스템은 눈에 보이지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시스템 기획이 최우선이다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레벨 디자인에선 기획자의 의도가 명확하게 보여야 한다</a:t>
            </a:r>
            <a:r>
              <a:rPr lang="en-US" altLang="ko-KR" dirty="0"/>
              <a:t>. </a:t>
            </a:r>
            <a:r>
              <a:rPr lang="ko-KR" altLang="en-US" dirty="0"/>
              <a:t>가정을 두는 데에 시작과 끝이 어디인가를 알아야 한다</a:t>
            </a:r>
            <a:r>
              <a:rPr lang="en-US" altLang="ko-KR" dirty="0"/>
              <a:t>. </a:t>
            </a:r>
            <a:r>
              <a:rPr lang="ko-KR" altLang="en-US" dirty="0"/>
              <a:t>주먹구구 식으로 하지 말고 시스템에 맞춘다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하는 구획 </a:t>
            </a:r>
            <a:r>
              <a:rPr lang="en-US" altLang="ko-KR" dirty="0"/>
              <a:t>(</a:t>
            </a:r>
            <a:r>
              <a:rPr lang="ko-KR" altLang="en-US" dirty="0"/>
              <a:t>월드</a:t>
            </a:r>
            <a:r>
              <a:rPr lang="en-US" altLang="ko-KR" dirty="0"/>
              <a:t>)</a:t>
            </a:r>
            <a:r>
              <a:rPr lang="ko-KR" altLang="en-US" dirty="0"/>
              <a:t>를 먼저 소개하는 것이 좋다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전투는 제일 중요하다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중 의도를 벗어난 행동을 막는 방책</a:t>
            </a:r>
            <a:r>
              <a:rPr lang="en-US" altLang="ko-KR" dirty="0"/>
              <a:t>: </a:t>
            </a:r>
            <a:r>
              <a:rPr lang="ko-KR" altLang="en-US" dirty="0"/>
              <a:t>방책이 다양하면 플레이 방식도 다양해진다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플레이어 소유 자원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en-US" altLang="ko-KR" dirty="0"/>
              <a:t>) -&gt; </a:t>
            </a:r>
            <a:r>
              <a:rPr lang="ko-KR" altLang="en-US" dirty="0"/>
              <a:t>어떤 단위</a:t>
            </a:r>
            <a:r>
              <a:rPr lang="en-US" altLang="ko-KR" dirty="0"/>
              <a:t>(</a:t>
            </a:r>
            <a:r>
              <a:rPr lang="ko-KR" altLang="en-US" dirty="0"/>
              <a:t>소유 유닛</a:t>
            </a:r>
            <a:r>
              <a:rPr lang="en-US" altLang="ko-KR" dirty="0"/>
              <a:t>, </a:t>
            </a:r>
            <a:r>
              <a:rPr lang="ko-KR" altLang="en-US" dirty="0"/>
              <a:t>건물</a:t>
            </a:r>
            <a:r>
              <a:rPr lang="en-US" altLang="ko-KR" dirty="0"/>
              <a:t>, </a:t>
            </a:r>
            <a:r>
              <a:rPr lang="ko-KR" altLang="en-US" dirty="0"/>
              <a:t>아이템 등</a:t>
            </a:r>
            <a:r>
              <a:rPr lang="en-US" altLang="ko-KR" dirty="0"/>
              <a:t>)=</a:t>
            </a:r>
            <a:r>
              <a:rPr lang="ko-KR" altLang="en-US" dirty="0"/>
              <a:t>공격력 </a:t>
            </a:r>
            <a:r>
              <a:rPr lang="en-US" altLang="ko-KR" dirty="0"/>
              <a:t>-&gt; </a:t>
            </a:r>
            <a:r>
              <a:rPr lang="ko-KR" altLang="en-US" dirty="0"/>
              <a:t>피해 량</a:t>
            </a:r>
            <a:r>
              <a:rPr lang="en-US" altLang="ko-KR" dirty="0"/>
              <a:t>=</a:t>
            </a:r>
            <a:r>
              <a:rPr lang="ko-KR" altLang="en-US" dirty="0"/>
              <a:t>공격력</a:t>
            </a:r>
            <a:r>
              <a:rPr lang="en-US" altLang="ko-KR" dirty="0"/>
              <a:t>-</a:t>
            </a:r>
            <a:r>
              <a:rPr lang="ko-KR" altLang="en-US" dirty="0"/>
              <a:t>방어력 </a:t>
            </a:r>
            <a:r>
              <a:rPr lang="en-US" altLang="ko-KR" dirty="0"/>
              <a:t>-&gt; </a:t>
            </a:r>
            <a:r>
              <a:rPr lang="ko-KR" altLang="en-US" dirty="0"/>
              <a:t>체력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현질 </a:t>
            </a:r>
            <a:r>
              <a:rPr lang="en-US" altLang="ko-KR" dirty="0"/>
              <a:t>-&gt; </a:t>
            </a:r>
            <a:r>
              <a:rPr lang="ko-KR" altLang="en-US" dirty="0"/>
              <a:t>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함선</a:t>
            </a:r>
            <a:r>
              <a:rPr lang="en-US" altLang="ko-KR" dirty="0"/>
              <a:t>: </a:t>
            </a:r>
            <a:r>
              <a:rPr lang="ko-KR" altLang="en-US" dirty="0"/>
              <a:t>무기 가동 애니메이션</a:t>
            </a:r>
            <a:r>
              <a:rPr lang="en-US" altLang="ko-KR" dirty="0"/>
              <a:t>, </a:t>
            </a:r>
            <a:r>
              <a:rPr lang="ko-KR" altLang="en-US" dirty="0"/>
              <a:t>피격 시 진동 </a:t>
            </a:r>
            <a:r>
              <a:rPr lang="en-US" altLang="ko-KR" dirty="0"/>
              <a:t>(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보호막 바도 진동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1B95-A74D-4514-BFDC-7ACB705B9254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3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행성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7" y="972086"/>
            <a:ext cx="7851932" cy="4456625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7A17-1322-43EB-9076-2A5DDF084E6A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천체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50676DE-2137-4DE2-B979-2C9B592D70C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5" t="-1" r="451" b="4252"/>
          <a:stretch/>
        </p:blipFill>
        <p:spPr>
          <a:xfrm>
            <a:off x="6623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B7C8-667A-4FEB-9415-C704F3C885A1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343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6</a:t>
            </a:r>
            <a:r>
              <a:rPr lang="ko-KR" altLang="en-US" dirty="0"/>
              <a:t>종의 외계 종족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837651B-B76B-44E5-92B4-D7A5B0A62E0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796-AEB0-4B80-8897-9C3D1F9521AE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95501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39B-C864-4B8D-9829-9B287FCF916E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63165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xmlns="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게임 내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8DA4-8CB4-4D9D-BE78-124E4134A40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8269-D88A-401B-BEDE-E8D62EB47F2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소형 함선</a:t>
            </a:r>
            <a:r>
              <a:rPr lang="en-US" altLang="ko-KR" dirty="0"/>
              <a:t>, </a:t>
            </a:r>
            <a:r>
              <a:rPr lang="ko-KR" altLang="en-US" dirty="0"/>
              <a:t>조타실</a:t>
            </a:r>
            <a:r>
              <a:rPr lang="en-US" altLang="ko-KR" dirty="0"/>
              <a:t>, </a:t>
            </a:r>
            <a:r>
              <a:rPr lang="ko-KR" altLang="en-US" dirty="0"/>
              <a:t>보호막 </a:t>
            </a:r>
            <a:r>
              <a:rPr lang="en-US" altLang="ko-KR" dirty="0"/>
              <a:t>/ </a:t>
            </a:r>
            <a:r>
              <a:rPr lang="ko-KR" altLang="en-US" dirty="0"/>
              <a:t>무기 관제소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엔진</a:t>
            </a:r>
            <a:r>
              <a:rPr lang="en-US" altLang="ko-KR" dirty="0"/>
              <a:t>, 2</a:t>
            </a:r>
            <a:r>
              <a:rPr lang="ko-KR" altLang="en-US" dirty="0"/>
              <a:t>연발 레이저</a:t>
            </a:r>
            <a:r>
              <a:rPr lang="en-US" altLang="ko-KR" dirty="0"/>
              <a:t>, </a:t>
            </a:r>
            <a:r>
              <a:rPr lang="ko-KR" altLang="en-US" dirty="0"/>
              <a:t>승무원 셋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6DBE86-BFA0-4FC2-AEAA-A8190A078BA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5000"/>
                    </a14:imgEffect>
                    <a14:imgEffect>
                      <a14:brightnessContrast bright="73000"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B0-C30B-418D-9A9B-715C3DE1B68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함선 공간이동 </a:t>
            </a:r>
            <a:r>
              <a:rPr lang="en-US" altLang="ko-KR" dirty="0"/>
              <a:t>= </a:t>
            </a:r>
            <a:r>
              <a:rPr lang="ko-KR" altLang="en-US" dirty="0"/>
              <a:t>한 턴 넘기기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518DEC6-FB78-4A5B-BD48-06BD2D4B3F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  <a14:imgEffect>
                      <a14:brightnessContrast bright="7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2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13F6-B21B-4698-8FA6-57E78A18A5E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ECED641-4EA6-449B-B3ED-FF59004DD8B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295D3-30C4-4AEE-A080-B0D82EAD3F5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83384"/>
              </p:ext>
            </p:extLst>
          </p:nvPr>
        </p:nvGraphicFramePr>
        <p:xfrm>
          <a:off x="681343" y="1066800"/>
          <a:ext cx="7827660" cy="4724400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565532">
                  <a:extLst>
                    <a:ext uri="{9D8B030D-6E8A-4147-A177-3AD203B41FA5}">
                      <a16:colId xmlns:a16="http://schemas.microsoft.com/office/drawing/2014/main" xmlns="" val="3881768220"/>
                    </a:ext>
                  </a:extLst>
                </a:gridCol>
                <a:gridCol w="3781392">
                  <a:extLst>
                    <a:ext uri="{9D8B030D-6E8A-4147-A177-3AD203B41FA5}">
                      <a16:colId xmlns:a16="http://schemas.microsoft.com/office/drawing/2014/main" xmlns="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xmlns="" val="922615914"/>
                    </a:ext>
                  </a:extLst>
                </a:gridCol>
              </a:tblGrid>
              <a:tr h="595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등장하는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3933852"/>
                  </a:ext>
                </a:extLst>
              </a:tr>
              <a:tr h="1050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플레이어는 시작부터 빚에 쫓기는 입장이라 사채업자들이 노리고 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우주로 도피했건만 순탄치는 않다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돈을 모으거나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그러기 싫으면 먼저 가서 때려 잡아야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빚 추심 업체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사채 기업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93841838"/>
                  </a:ext>
                </a:extLst>
              </a:tr>
              <a:tr h="1050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사채 업자들과 엮이다 보니 경찰들과 범죄 조직에게 동시에 쫓기게 되었다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덜 선한 쪽을 때려잡아 무고를 입증해야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범죄 조직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범죄 조직 우두머리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3783293"/>
                  </a:ext>
                </a:extLst>
              </a:tr>
              <a:tr h="1013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종족들 간의 분쟁이 끊이지 않는다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우주의  지성 있는 종족들은 이권을 위해 항상 투쟁한다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자신의 안위를 위해서라도 이를 막고 살길을 모색해야한다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각 종족 함선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 극단 주의자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무작위 종족 기함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6676480"/>
                  </a:ext>
                </a:extLst>
              </a:tr>
              <a:tr h="1013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그러한 노력에도 불구하고 돌이킬 수 없는 지경까지 와버렸다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흩어진 종족주의자들을 해치워 평화를 가져다 주어야한다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종족 극단주의 반란군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거대 우주 정거장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군함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최종 보스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94394037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F8D3-C252-40EE-976B-64C888ECEC22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73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 smtClean="0"/>
              <a:t>퀘스트 진행에 따른 구역 별 출몰 빈도 그래프 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 맵 </a:t>
            </a:r>
            <a:r>
              <a:rPr lang="ko-KR" altLang="en-US" smtClean="0"/>
              <a:t>당 평균 출몰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2017-12-14</a:t>
            </a:fld>
            <a:endParaRPr lang="ko-KR" altLang="en-US" dirty="0"/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1844223974"/>
              </p:ext>
            </p:extLst>
          </p:nvPr>
        </p:nvGraphicFramePr>
        <p:xfrm>
          <a:off x="956235" y="1009775"/>
          <a:ext cx="7380942" cy="45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73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무기 시설의 종류와 도표</a:t>
            </a:r>
            <a:endParaRPr lang="en-US" altLang="ko-KR" dirty="0"/>
          </a:p>
          <a:p>
            <a:r>
              <a:rPr lang="ko-KR" altLang="en-US" dirty="0"/>
              <a:t>전투 상황에 대한 개괄</a:t>
            </a:r>
            <a:endParaRPr lang="en-US" altLang="ko-KR" dirty="0"/>
          </a:p>
          <a:p>
            <a:r>
              <a:rPr lang="ko-KR" altLang="en-US" dirty="0"/>
              <a:t>전투의 결과 설명과 그 종류</a:t>
            </a:r>
            <a:endParaRPr lang="en-US" altLang="ko-KR" dirty="0"/>
          </a:p>
          <a:p>
            <a:r>
              <a:rPr lang="ko-KR" altLang="en-US" dirty="0"/>
              <a:t>전투가 게임 진행에 끼치는 영향</a:t>
            </a:r>
            <a:endParaRPr lang="en-US" altLang="ko-KR" dirty="0"/>
          </a:p>
          <a:p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r>
              <a:rPr lang="en-US" altLang="ko-KR" dirty="0"/>
              <a:t>) </a:t>
            </a:r>
            <a:r>
              <a:rPr lang="ko-KR" altLang="en-US" dirty="0"/>
              <a:t>와 그에 따른 인공지능의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교역이 가능하긴 하다</a:t>
            </a:r>
            <a:r>
              <a:rPr lang="en-US" altLang="ko-KR" dirty="0"/>
              <a:t>... </a:t>
            </a:r>
            <a:r>
              <a:rPr lang="ko-KR" altLang="en-US" dirty="0"/>
              <a:t>정도의 설명</a:t>
            </a:r>
            <a:endParaRPr lang="en-US" altLang="ko-KR" dirty="0"/>
          </a:p>
          <a:p>
            <a:r>
              <a:rPr lang="ko-KR" altLang="en-US" dirty="0"/>
              <a:t>교역은 이벤트의 일부로 서도 발생하지만</a:t>
            </a:r>
            <a:r>
              <a:rPr lang="en-US" altLang="ko-KR" dirty="0"/>
              <a:t>, </a:t>
            </a:r>
            <a:r>
              <a:rPr lang="ko-KR" altLang="en-US" dirty="0"/>
              <a:t>플레이어가 자의로 행할 수 있기 때문에 시스템의 범주 </a:t>
            </a:r>
            <a:endParaRPr lang="en-US" altLang="ko-KR" dirty="0"/>
          </a:p>
          <a:p>
            <a:r>
              <a:rPr lang="ko-KR" altLang="en-US" dirty="0"/>
              <a:t>한 장으로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C0AE-5AB8-4F6E-9EC1-19A00A3BFB21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2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1A31-AACB-4ECE-A884-486327193D4C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9C04-5831-41BB-AB11-8D8FB6DE147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</a:t>
            </a:r>
            <a:r>
              <a:rPr lang="en-US" altLang="ko-KR" dirty="0"/>
              <a:t>… </a:t>
            </a:r>
            <a:r>
              <a:rPr lang="ko-KR" altLang="en-US" dirty="0"/>
              <a:t>어느덧 기술의 발전에 힘입어 우주 항해 기술도 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빚이 많아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82BC-D96D-4804-A585-5578F7A8868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36D0-A4EA-424D-A4A0-88B956EEFC8A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E2D9B-BE9E-45AF-83BF-5853F3C03C28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45730873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BAF5-5DB3-4047-AAFB-C69FD1FA7E71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윤고딕">
      <a:majorFont>
        <a:latin typeface="Continuum Light"/>
        <a:ea typeface="-윤고딕320"/>
        <a:cs typeface=""/>
      </a:majorFont>
      <a:minorFont>
        <a:latin typeface="Continuum Light"/>
        <a:ea typeface="-윤고딕310"/>
        <a:cs typeface="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13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4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7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8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9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DE793ED9-5192-4ECB-A2D2-E8522B2D2C00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E388397A-8F65-4F14-9DFD-096ADC5E5D7A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395BADD5-6129-4197-B860-CD49D6D3FE6D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AC59F4A1-784C-4456-99DB-41A59A3A7E5C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8DD580AE-4F09-418C-B49E-D77A664BC4E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BAE96A6-808C-451D-80C6-54B23775FBB0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19931469-B6A0-4990-AFD3-29FAF250DF4B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EE26D369-C005-4134-8FCB-60C2CD3B6822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E7BAF951-1DDE-4743-B4BF-57D1EEF483C1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FDA0B7BF-7C37-4EBE-AA01-977CA4F6E14F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4EEAC4DA-1CA7-400D-809D-95BFDA7CA62E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590D37BD-B0B7-43B3-A746-3B4F644DDD19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35871FAF-E197-4437-A5F0-1F0759C50D37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2743</TotalTime>
  <Words>2345</Words>
  <Application>Microsoft Office PowerPoint</Application>
  <PresentationFormat>사용자 지정</PresentationFormat>
  <Paragraphs>888</Paragraphs>
  <Slides>48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(6)</vt:lpstr>
      <vt:lpstr> 시스템 (7)</vt:lpstr>
      <vt:lpstr> 시스템 (8)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조작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(3)</vt:lpstr>
      <vt:lpstr> 항해 (4)</vt:lpstr>
      <vt:lpstr> 항해 (5)</vt:lpstr>
      <vt:lpstr> 전투</vt:lpstr>
      <vt:lpstr> 교역</vt:lpstr>
      <vt:lpstr>3 마무리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Iconer J</dc:creator>
  <cp:lastModifiedBy>Iconer</cp:lastModifiedBy>
  <cp:revision>167</cp:revision>
  <dcterms:created xsi:type="dcterms:W3CDTF">2017-11-29T02:45:16Z</dcterms:created>
  <dcterms:modified xsi:type="dcterms:W3CDTF">2017-12-14T07:00:42Z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